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9" r:id="rId2"/>
    <p:sldId id="270" r:id="rId3"/>
    <p:sldId id="271" r:id="rId4"/>
    <p:sldId id="257" r:id="rId5"/>
    <p:sldId id="272" r:id="rId6"/>
    <p:sldId id="258" r:id="rId7"/>
    <p:sldId id="273" r:id="rId8"/>
    <p:sldId id="259" r:id="rId9"/>
    <p:sldId id="274" r:id="rId10"/>
    <p:sldId id="275" r:id="rId11"/>
    <p:sldId id="260" r:id="rId12"/>
    <p:sldId id="261" r:id="rId13"/>
    <p:sldId id="276" r:id="rId14"/>
    <p:sldId id="277" r:id="rId15"/>
    <p:sldId id="264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1B001A3-45A9-416C-BEFD-AF567AD70855}">
          <p14:sldIdLst>
            <p14:sldId id="256"/>
            <p14:sldId id="269"/>
          </p14:sldIdLst>
        </p14:section>
        <p14:section name="Раздел без заголовка" id="{E6E387CD-FB41-4AC7-A2FC-D992EEB9096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F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37BAD4E-4254-4095-9CA6-A7DCB64A88AE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62FC7F-DFB2-49C1-8DDB-1C59116F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0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FC7F-DFB2-49C1-8DDB-1C59116F73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02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FC7F-DFB2-49C1-8DDB-1C59116F73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02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1B3AF-14E4-45B4-AFC0-670A8399B78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C3B3-C629-4336-8E66-DA614B59D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hecker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86808" cy="857256"/>
          </a:xfrm>
        </p:spPr>
        <p:txBody>
          <a:bodyPr/>
          <a:lstStyle/>
          <a:p>
            <a:pPr algn="ctr"/>
            <a:r>
              <a:rPr lang="ru-RU" sz="1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Муниципальное бюджетное дошкольное образовательное учреждение детский сад № 10 «Белочка» комбинированного вида</a:t>
            </a:r>
            <a:endParaRPr lang="ru-RU" sz="1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501122" cy="5000660"/>
          </a:xfrm>
        </p:spPr>
        <p:txBody>
          <a:bodyPr>
            <a:prstTxWarp prst="textPlain">
              <a:avLst/>
            </a:prstTxWarp>
            <a:normAutofit fontScale="70000" lnSpcReduction="20000"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Познавательно-исследовательский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проект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«Антарктида»</a:t>
            </a:r>
          </a:p>
          <a:p>
            <a:pPr algn="ctr"/>
            <a:endParaRPr lang="ru-RU" sz="3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3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 проекта: Баркина Анастасия Романовна</a:t>
            </a:r>
          </a:p>
          <a:p>
            <a:pPr algn="r"/>
            <a:r>
              <a:rPr lang="ru-RU" sz="3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Руководитель проекта: воспитатель</a:t>
            </a:r>
          </a:p>
          <a:p>
            <a:pPr algn="r"/>
            <a:r>
              <a:rPr lang="ru-RU" sz="3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Захарова Надежда                          Николаевна</a:t>
            </a:r>
          </a:p>
          <a:p>
            <a:pPr algn="ctr"/>
            <a:endParaRPr lang="ru-RU" sz="3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Кулебаки-2015</a:t>
            </a: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286237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1071538" y="285728"/>
            <a:ext cx="6429420" cy="107157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Познавательно-исследовательская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 rot="20965353">
            <a:off x="300916" y="1642625"/>
            <a:ext cx="3694250" cy="128588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Это всё – эксперименты –</a:t>
            </a:r>
            <a:b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Интересные моменты!</a:t>
            </a:r>
            <a:b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1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 rot="672705">
            <a:off x="5976463" y="1477908"/>
            <a:ext cx="2857520" cy="1500198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Всё, всё, всё хотим узнать!</a:t>
            </a:r>
            <a:b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Нужно всё зарисовать!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7" name="Облако 6"/>
          <p:cNvSpPr/>
          <p:nvPr/>
        </p:nvSpPr>
        <p:spPr>
          <a:xfrm rot="682643">
            <a:off x="133287" y="4701887"/>
            <a:ext cx="2928958" cy="164307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Как наш опыт получился,</a:t>
            </a:r>
            <a:b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Сколько времени он длился?</a:t>
            </a:r>
            <a:r>
              <a:rPr lang="ru-RU" sz="1600" b="1" dirty="0" smtClean="0">
                <a:latin typeface="Comic Sans MS" pitchFamily="66" charset="0"/>
              </a:rPr>
              <a:t/>
            </a:r>
            <a:br>
              <a:rPr lang="ru-RU" sz="1600" b="1" dirty="0" smtClean="0"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  <p:pic>
        <p:nvPicPr>
          <p:cNvPr id="8" name="Рисунок 7" descr="E:\Конкурс\фото для проекта\SAM_07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29289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Конкурс\фото для проекта\SAM_07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28868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Конкурс\фото для проекта\SAM_0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786322"/>
            <a:ext cx="300039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>
          <a:xfrm rot="20697308">
            <a:off x="5500694" y="4000504"/>
            <a:ext cx="3000396" cy="1357322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Удивляемся всему:</a:t>
            </a:r>
            <a:b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Как? Зачем? И почему? </a:t>
            </a:r>
            <a:endParaRPr lang="ru-RU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6153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00298" y="214290"/>
            <a:ext cx="4071966" cy="1071570"/>
          </a:xfrm>
          <a:prstGeom prst="horizontalScroll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13955" y="1650448"/>
            <a:ext cx="2643206" cy="1128714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Наш помощник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 rot="762451">
            <a:off x="5572132" y="1571612"/>
            <a:ext cx="2571768" cy="121444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Начали работу с папой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571868" y="3143248"/>
            <a:ext cx="2214578" cy="121444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Мама всё измерила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Picture 2" descr="K:\Новая папка\img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786082" cy="189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K:\Новая папка\img513.jpg"/>
          <p:cNvPicPr>
            <a:picLocks noChangeAspect="1" noChangeArrowheads="1"/>
          </p:cNvPicPr>
          <p:nvPr/>
        </p:nvPicPr>
        <p:blipFill>
          <a:blip r:embed="rId3" cstate="print"/>
          <a:srcRect r="22823"/>
          <a:stretch>
            <a:fillRect/>
          </a:stretch>
        </p:blipFill>
        <p:spPr bwMode="auto">
          <a:xfrm rot="761002">
            <a:off x="5987315" y="3024622"/>
            <a:ext cx="2406150" cy="20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K:\Новая папка\img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7943">
            <a:off x="1625535" y="4884475"/>
            <a:ext cx="2351799" cy="165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K:\Новая папка\img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6262">
            <a:off x="4270375" y="4805382"/>
            <a:ext cx="2209966" cy="149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4692131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00298" y="214290"/>
            <a:ext cx="4071966" cy="1071570"/>
          </a:xfrm>
          <a:prstGeom prst="horizontalScroll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3929058" y="4643446"/>
            <a:ext cx="2428892" cy="1500198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Антарктида оживает в руках у мамы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 rot="20876989">
            <a:off x="5072066" y="1357298"/>
            <a:ext cx="2571768" cy="105727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Чтобы лёд блестел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71472" y="1857364"/>
            <a:ext cx="2286016" cy="107157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Я приступаю к работе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2" descr="K:\Новая папка\img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621353">
            <a:off x="151730" y="3188077"/>
            <a:ext cx="2042224" cy="137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K:\Новая папка\img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0233">
            <a:off x="2392317" y="3016231"/>
            <a:ext cx="2214578" cy="148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K:\Новая папка\img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1687">
            <a:off x="6228097" y="2417372"/>
            <a:ext cx="2593973" cy="174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K:\Новая папка\img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9430">
            <a:off x="1285852" y="4643446"/>
            <a:ext cx="2357454" cy="165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K:\Новая папка\img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5611">
            <a:off x="6572264" y="4786322"/>
            <a:ext cx="223044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560262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00298" y="214290"/>
            <a:ext cx="4071966" cy="1071570"/>
          </a:xfrm>
          <a:prstGeom prst="horizontalScroll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 rot="20550999">
            <a:off x="319478" y="1892612"/>
            <a:ext cx="2786082" cy="1128714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Последний штрих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K:\Новая папка\img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3000396" cy="210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лако 4"/>
          <p:cNvSpPr/>
          <p:nvPr/>
        </p:nvSpPr>
        <p:spPr>
          <a:xfrm rot="907493">
            <a:off x="5906559" y="1822988"/>
            <a:ext cx="2643206" cy="127159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Вот оно наше чудо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3393281"/>
            <a:ext cx="3762401" cy="282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56026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00298" y="214290"/>
            <a:ext cx="4071966" cy="1071570"/>
          </a:xfrm>
          <a:prstGeom prst="horizontalScroll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Заключительный этап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блако 4"/>
          <p:cNvSpPr/>
          <p:nvPr/>
        </p:nvSpPr>
        <p:spPr>
          <a:xfrm rot="21027961">
            <a:off x="410438" y="1694465"/>
            <a:ext cx="3357586" cy="17859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Выступление  перед детьми своей группы «Антарктида, какая она?»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 rot="1116519">
            <a:off x="5603724" y="1596530"/>
            <a:ext cx="3105131" cy="1602218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Демонстрация макета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E:\Конкурс\фото для проекта\SAM_07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21471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Конкурс\фото для проекта\SAM_0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235745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Конкурс\фото для проекта\SAM_07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286512" y="3500438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Конкурс\фото для проекта\SAM_07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572008"/>
            <a:ext cx="257176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156026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429001"/>
            <a:ext cx="4571998" cy="3429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2652698" y="366690"/>
            <a:ext cx="4071966" cy="1071570"/>
          </a:xfrm>
          <a:prstGeom prst="horizontalScroll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Предполагаемый результат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785786" y="1643050"/>
            <a:ext cx="4500594" cy="4857784"/>
          </a:xfrm>
          <a:prstGeom prst="verticalScroll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50337"/>
                </a:solidFill>
                <a:latin typeface="Comic Sans MS" pitchFamily="66" charset="0"/>
              </a:rPr>
              <a:t>                  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Ребенок:</a:t>
            </a:r>
            <a:endParaRPr lang="ru-RU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Comic Sans MS" pitchFamily="66" charset="0"/>
              </a:rPr>
              <a:t>- проявляет интерес к объектам окружающего мира;</a:t>
            </a:r>
            <a:endParaRPr lang="ru-RU" altLang="ja-JP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altLang="ja-JP" sz="1400" dirty="0" smtClean="0">
                <a:solidFill>
                  <a:srgbClr val="7030A0"/>
                </a:solidFill>
                <a:latin typeface="Comic Sans MS" pitchFamily="66" charset="0"/>
              </a:rPr>
              <a:t>- имеет элементарные экологические представления о природе;</a:t>
            </a:r>
          </a:p>
          <a:p>
            <a:pPr>
              <a:buFontTx/>
              <a:buChar char="-"/>
            </a:pPr>
            <a:r>
              <a:rPr lang="ru-RU" altLang="ja-JP" sz="1400" dirty="0" smtClean="0">
                <a:solidFill>
                  <a:srgbClr val="7030A0"/>
                </a:solidFill>
                <a:latin typeface="Comic Sans MS" pitchFamily="66" charset="0"/>
              </a:rPr>
              <a:t> эмоционально реагирует при взаимодействии с объектами природы;</a:t>
            </a:r>
          </a:p>
          <a:p>
            <a:pPr>
              <a:buFontTx/>
              <a:buChar char="-"/>
            </a:pPr>
            <a:r>
              <a:rPr lang="ru-RU" altLang="ja-JP" sz="1400" dirty="0" smtClean="0">
                <a:solidFill>
                  <a:srgbClr val="7030A0"/>
                </a:solidFill>
                <a:latin typeface="Comic Sans MS" pitchFamily="66" charset="0"/>
              </a:rPr>
              <a:t> участвует в трудовой деятельности; </a:t>
            </a:r>
          </a:p>
          <a:p>
            <a:r>
              <a:rPr lang="ru-RU" altLang="ja-JP" sz="1400" dirty="0" smtClean="0">
                <a:solidFill>
                  <a:srgbClr val="7030A0"/>
                </a:solidFill>
                <a:latin typeface="Comic Sans MS" pitchFamily="66" charset="0"/>
              </a:rPr>
              <a:t>- ориентируется  в окружающем мире;</a:t>
            </a:r>
          </a:p>
          <a:p>
            <a:r>
              <a:rPr lang="ru-RU" altLang="ja-JP" sz="1400" dirty="0" smtClean="0">
                <a:solidFill>
                  <a:srgbClr val="7030A0"/>
                </a:solidFill>
                <a:latin typeface="Comic Sans MS" pitchFamily="66" charset="0"/>
              </a:rPr>
              <a:t>- умеет самовыражаться в процессе игровой и продуктивной деятельности;</a:t>
            </a:r>
          </a:p>
          <a:p>
            <a:r>
              <a:rPr lang="ru-RU" altLang="ja-JP" sz="1400" dirty="0" smtClean="0">
                <a:solidFill>
                  <a:srgbClr val="7030A0"/>
                </a:solidFill>
                <a:latin typeface="Comic Sans MS" pitchFamily="66" charset="0"/>
              </a:rPr>
              <a:t>-  у него развиты познавательные способности</a:t>
            </a:r>
            <a:endParaRPr lang="ru-RU" sz="1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491363">
            <a:off x="4940110" y="1922612"/>
            <a:ext cx="4100770" cy="2452913"/>
          </a:xfrm>
          <a:prstGeom prst="cloudCallout">
            <a:avLst>
              <a:gd name="adj1" fmla="val -19283"/>
              <a:gd name="adj2" fmla="val 3977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Расскажи – и я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забуду, 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Покажи – и я запомню,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Дай попробовать – и я пойму!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Китайская пословица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142246386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428605"/>
            <a:ext cx="7117180" cy="7143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Актуальность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214778" y="1071546"/>
            <a:ext cx="4929222" cy="1571636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Повысить познавательную активность ребёнка,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используя метод моделирования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572000" y="3857628"/>
            <a:ext cx="4572000" cy="2571768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Развивать уверенность в себе и своих возможностях, инициативность, самостоятельность</a:t>
            </a:r>
          </a:p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0" y="1857364"/>
            <a:ext cx="4429124" cy="3571900"/>
          </a:xfrm>
          <a:prstGeom prst="cloud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«На краю нашей планеты лежит, как спящая принцесса, закованная в голубое, земля, зловещая и прекрасная, она покоится в своей морозной дремоте, в складках мантии и снега, светящегося аметистами и изумрудами льдов. Она спит в переливах ледяных гало луны и солнца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А. Бэрд.</a:t>
            </a:r>
          </a:p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86237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2428860" y="357166"/>
            <a:ext cx="4429156" cy="1143008"/>
          </a:xfrm>
          <a:prstGeom prst="rightArrow">
            <a:avLst/>
          </a:prstGeom>
          <a:solidFill>
            <a:schemeClr val="tx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Гипотеза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67846" y="2433195"/>
            <a:ext cx="2375394" cy="1567309"/>
          </a:xfrm>
          <a:prstGeom prst="cloudCallout">
            <a:avLst>
              <a:gd name="adj1" fmla="val 85207"/>
              <a:gd name="adj2" fmla="val -101578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такое Антарктида 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500430" y="2857496"/>
            <a:ext cx="2301837" cy="1614812"/>
          </a:xfrm>
          <a:prstGeom prst="cloudCallout">
            <a:avLst>
              <a:gd name="adj1" fmla="val 47540"/>
              <a:gd name="adj2" fmla="val -13138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Есть ли там лёд и снег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286380" y="4429132"/>
            <a:ext cx="2643206" cy="1785950"/>
          </a:xfrm>
          <a:prstGeom prst="cloudCallout">
            <a:avLst>
              <a:gd name="adj1" fmla="val 53998"/>
              <a:gd name="adj2" fmla="val -146231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там живёт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286237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2071679"/>
            <a:ext cx="3003158" cy="45919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Лента лицом вниз 6"/>
          <p:cNvSpPr/>
          <p:nvPr/>
        </p:nvSpPr>
        <p:spPr>
          <a:xfrm>
            <a:off x="1571604" y="357166"/>
            <a:ext cx="6929486" cy="857256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 процесса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71670" y="1928802"/>
            <a:ext cx="2786082" cy="1357322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Ребёнок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5008" y="2000240"/>
            <a:ext cx="3000396" cy="1500198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7620" y="4000504"/>
            <a:ext cx="2857520" cy="1428760"/>
          </a:xfrm>
          <a:prstGeom prst="ellipse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Родители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750463" y="1321579"/>
            <a:ext cx="71438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322231" y="1321579"/>
            <a:ext cx="71438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107653" y="2536025"/>
            <a:ext cx="250033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41184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2266018"/>
            <a:ext cx="3003158" cy="45919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Лента лицом вниз 3"/>
          <p:cNvSpPr/>
          <p:nvPr/>
        </p:nvSpPr>
        <p:spPr>
          <a:xfrm>
            <a:off x="1428728" y="428604"/>
            <a:ext cx="5929354" cy="612648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428736"/>
            <a:ext cx="6715172" cy="50006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Формировать условия для развития познавательной активности ребёнка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00562" y="1071546"/>
            <a:ext cx="285752" cy="3571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нта лицом вверх 7"/>
          <p:cNvSpPr/>
          <p:nvPr/>
        </p:nvSpPr>
        <p:spPr>
          <a:xfrm>
            <a:off x="857224" y="2214554"/>
            <a:ext cx="5643602" cy="642942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142844" y="3000372"/>
            <a:ext cx="2714644" cy="1214446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учить  создавать модель «Антарктида»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285720" y="4429132"/>
            <a:ext cx="2857520" cy="1143008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формировать умение раскрывать важные особенности объектов природы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357158" y="5786430"/>
            <a:ext cx="2928958" cy="928718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познакомить с животным миром полярных районов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>
            <a:off x="3714744" y="3357562"/>
            <a:ext cx="2643206" cy="1285884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воспитывать любовь к природе, интерес и стремление изучать природу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3714744" y="4857760"/>
            <a:ext cx="2714644" cy="1357322"/>
          </a:xfrm>
          <a:prstGeom prst="flowChartOnlineStorag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7030A0"/>
                </a:solidFill>
              </a:rPr>
              <a:t>развивать любознательность, внимание, память, воображение, творчество, познавательную активность ребёнка</a:t>
            </a:r>
            <a:endParaRPr lang="ru-RU" sz="1050" b="1" dirty="0">
              <a:solidFill>
                <a:srgbClr val="7030A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864324">
            <a:off x="2743091" y="2751293"/>
            <a:ext cx="231580" cy="793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129922">
            <a:off x="4468777" y="2595558"/>
            <a:ext cx="244889" cy="952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1184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192431"/>
            <a:ext cx="4887424" cy="36655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Лента лицом вниз 8"/>
          <p:cNvSpPr/>
          <p:nvPr/>
        </p:nvSpPr>
        <p:spPr>
          <a:xfrm>
            <a:off x="1142976" y="357166"/>
            <a:ext cx="6929486" cy="78581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Планируемый результат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2643182"/>
            <a:ext cx="285752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 животном мире Севера, будут определять их по внешнему виду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8926" y="2857496"/>
            <a:ext cx="278608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 способах выживания в условиях вечной мерзлоты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57950" y="2714620"/>
            <a:ext cx="242889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Устанавливать причинно-следственные связи между объектами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5720" y="4929198"/>
            <a:ext cx="300039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узнавать и называть их детенышей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571736" y="1428736"/>
            <a:ext cx="4572032" cy="10715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 основе полученных знаний ребёнок будет иметь представление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90858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3192431"/>
            <a:ext cx="4887424" cy="36655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Лента лицом вниз 8"/>
          <p:cNvSpPr/>
          <p:nvPr/>
        </p:nvSpPr>
        <p:spPr>
          <a:xfrm>
            <a:off x="1142976" y="357166"/>
            <a:ext cx="6929486" cy="78581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Подготовительный этап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0034" y="1500174"/>
            <a:ext cx="4214842" cy="107157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Чтение художественной и познавательной литературы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8596" y="3071810"/>
            <a:ext cx="3786214" cy="9286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Игры познавательного характера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F:\Конкурс\фото для проекта\SAM_07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Конкурс\фото для проекта\SAM_07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285992"/>
            <a:ext cx="2000232" cy="168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Конкурс\фото для проекта\SAM_07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Конкурс\фото для проекта\SAM_07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500570"/>
            <a:ext cx="214630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котики &quot; PixelBrush - Портал о дизайне. Скачать фото, картинки, обои, рисунки, иконки, клипарты, векторный клипарт бесплатно, ш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429000"/>
            <a:ext cx="1108347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690858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1142976" y="357166"/>
            <a:ext cx="6929486" cy="78581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Подготовительный этап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00034" y="1500174"/>
            <a:ext cx="3929090" cy="11430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Просмотр познавательных презентаций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14810" y="3214686"/>
            <a:ext cx="3929090" cy="11430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Просмотр мультфильмов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F:\Конкурс\фото для проекта\SAM_0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Конкурс\фото для проекта\SAM_07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3071834" cy="22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Конкурс\фото для проекта\SAM_07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14860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K:\Новая папка\ум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75391"/>
            <a:ext cx="2928958" cy="219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K:\Новая папка\лоло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571744"/>
            <a:ext cx="231122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306153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1142976" y="357166"/>
            <a:ext cx="6929486" cy="785818"/>
          </a:xfrm>
          <a:prstGeom prst="ribbo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основной этап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7158" y="1643050"/>
            <a:ext cx="3500462" cy="1000132"/>
          </a:xfrm>
          <a:prstGeom prst="flowChartPunchedTape">
            <a:avLst/>
          </a:prstGeom>
          <a:solidFill>
            <a:srgbClr val="9CEF8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НОД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«Антарктида. Какая она ?»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500694" y="1643050"/>
            <a:ext cx="3286148" cy="1000132"/>
          </a:xfrm>
          <a:prstGeom prst="flowChartPunchedTape">
            <a:avLst/>
          </a:prstGeom>
          <a:solidFill>
            <a:srgbClr val="9CEF8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НОД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«Животные Севера»</a:t>
            </a:r>
          </a:p>
          <a:p>
            <a:pPr algn="ctr"/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000364" y="3500438"/>
            <a:ext cx="3286148" cy="1000132"/>
          </a:xfrm>
          <a:prstGeom prst="flowChartPunchedTape">
            <a:avLst/>
          </a:prstGeom>
          <a:solidFill>
            <a:srgbClr val="9CEF8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Беседы «Это интересно»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4" name="Picture 2" descr="Экологические занятия в средней группе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000372"/>
            <a:ext cx="2214578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тский сад 8 Солнышко - Фотоальбомы"/>
          <p:cNvPicPr/>
          <p:nvPr/>
        </p:nvPicPr>
        <p:blipFill>
          <a:blip r:embed="rId3" cstate="print"/>
          <a:srcRect t="12186" r="35185" b="10850"/>
          <a:stretch>
            <a:fillRect/>
          </a:stretch>
        </p:blipFill>
        <p:spPr bwMode="auto">
          <a:xfrm>
            <a:off x="214282" y="3000372"/>
            <a:ext cx="2709868" cy="235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Конкурс\фото для проекта\SAM_0754.JPG"/>
          <p:cNvPicPr/>
          <p:nvPr/>
        </p:nvPicPr>
        <p:blipFill>
          <a:blip r:embed="rId4" cstate="print"/>
          <a:srcRect r="27039"/>
          <a:stretch>
            <a:fillRect/>
          </a:stretch>
        </p:blipFill>
        <p:spPr bwMode="auto">
          <a:xfrm>
            <a:off x="3500430" y="4478732"/>
            <a:ext cx="2314575" cy="237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306153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709</TotalTime>
  <Words>409</Words>
  <Application>Microsoft Office PowerPoint</Application>
  <PresentationFormat>Экран (4:3)</PresentationFormat>
  <Paragraphs>85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Winter</vt:lpstr>
      <vt:lpstr>Муниципальное бюджетное дошкольное образовательное учреждение детский сад № 10 «Белочка» комбинированного вида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64</cp:revision>
  <dcterms:created xsi:type="dcterms:W3CDTF">2013-03-10T18:49:21Z</dcterms:created>
  <dcterms:modified xsi:type="dcterms:W3CDTF">2015-03-11T07:10:43Z</dcterms:modified>
</cp:coreProperties>
</file>